
<file path=[Content_Types].xml><?xml version="1.0" encoding="utf-8"?>
<Types xmlns="http://schemas.openxmlformats.org/package/2006/content-types">
  <Default Extension="png" ContentType="image/png"/>
  <Default Extension="jpeg" ContentType="image/jpeg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18" r:id="rId2"/>
    <p:sldId id="257" r:id="rId3"/>
    <p:sldId id="326" r:id="rId4"/>
    <p:sldId id="325" r:id="rId5"/>
    <p:sldId id="339" r:id="rId6"/>
    <p:sldId id="330" r:id="rId7"/>
    <p:sldId id="336" r:id="rId8"/>
    <p:sldId id="310" r:id="rId9"/>
    <p:sldId id="331" r:id="rId10"/>
    <p:sldId id="332" r:id="rId11"/>
    <p:sldId id="335" r:id="rId12"/>
    <p:sldId id="333" r:id="rId13"/>
    <p:sldId id="334" r:id="rId14"/>
    <p:sldId id="338" r:id="rId15"/>
    <p:sldId id="337" r:id="rId16"/>
    <p:sldId id="321" r:id="rId17"/>
    <p:sldId id="327" r:id="rId18"/>
    <p:sldId id="309" r:id="rId19"/>
    <p:sldId id="340" r:id="rId20"/>
    <p:sldId id="341" r:id="rId2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1111"/>
    <a:srgbClr val="D8EE92"/>
    <a:srgbClr val="080808"/>
    <a:srgbClr val="F38E29"/>
    <a:srgbClr val="B9E03C"/>
    <a:srgbClr val="E2AC00"/>
    <a:srgbClr val="35B19D"/>
    <a:srgbClr val="1C8DDA"/>
    <a:srgbClr val="1883B8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56" autoAdjust="0"/>
    <p:restoredTop sz="95695" autoAdjust="0"/>
  </p:normalViewPr>
  <p:slideViewPr>
    <p:cSldViewPr>
      <p:cViewPr varScale="1">
        <p:scale>
          <a:sx n="89" d="100"/>
          <a:sy n="89" d="100"/>
        </p:scale>
        <p:origin x="66" y="4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начало года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</c:v>
                </c:pt>
                <c:pt idx="1">
                  <c:v>0.2</c:v>
                </c:pt>
                <c:pt idx="2">
                  <c:v>0.1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в.ср.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0.3</c:v>
                </c:pt>
                <c:pt idx="1">
                  <c:v>0.1</c:v>
                </c:pt>
                <c:pt idx="2">
                  <c:v>0.35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0.55000000000000004</c:v>
                </c:pt>
                <c:pt idx="1">
                  <c:v>0.52</c:v>
                </c:pt>
                <c:pt idx="2">
                  <c:v>0.5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н.ср.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0.05</c:v>
                </c:pt>
                <c:pt idx="1">
                  <c:v>0.08</c:v>
                </c:pt>
                <c:pt idx="2">
                  <c:v>0.05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низ.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Лист1!$F$2:$F$5</c:f>
              <c:numCache>
                <c:formatCode>0%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793640"/>
        <c:axId val="218791680"/>
        <c:axId val="0"/>
      </c:bar3DChart>
      <c:catAx>
        <c:axId val="218793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91680"/>
        <c:crosses val="autoZero"/>
        <c:auto val="1"/>
        <c:lblAlgn val="ctr"/>
        <c:lblOffset val="100"/>
        <c:noMultiLvlLbl val="0"/>
      </c:catAx>
      <c:valAx>
        <c:axId val="2187916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93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8EE92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конец года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в.ср.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Лист1!$C$2:$C$5</c:f>
              <c:numCache>
                <c:formatCode>0%</c:formatCode>
                <c:ptCount val="4"/>
                <c:pt idx="0">
                  <c:v>0.21</c:v>
                </c:pt>
                <c:pt idx="1">
                  <c:v>0.08</c:v>
                </c:pt>
                <c:pt idx="2">
                  <c:v>0.22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0">
                  <c:v>0.71</c:v>
                </c:pt>
                <c:pt idx="1">
                  <c:v>0.65</c:v>
                </c:pt>
                <c:pt idx="2">
                  <c:v>0.68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н.ср.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Лист1!$E$2:$E$5</c:f>
              <c:numCache>
                <c:formatCode>0%</c:formatCode>
                <c:ptCount val="4"/>
                <c:pt idx="0">
                  <c:v>0.08</c:v>
                </c:pt>
                <c:pt idx="1">
                  <c:v>0.12</c:v>
                </c:pt>
                <c:pt idx="2">
                  <c:v>0.05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низ.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1-е классы</c:v>
                </c:pt>
                <c:pt idx="1">
                  <c:v>5-е классы</c:v>
                </c:pt>
                <c:pt idx="2">
                  <c:v>10-е классы</c:v>
                </c:pt>
              </c:strCache>
            </c:strRef>
          </c:cat>
          <c:val>
            <c:numRef>
              <c:f>Лист1!$F$2:$F$5</c:f>
              <c:numCache>
                <c:formatCode>0%</c:formatCode>
                <c:ptCount val="4"/>
                <c:pt idx="0">
                  <c:v>0</c:v>
                </c:pt>
                <c:pt idx="1">
                  <c:v>0.05</c:v>
                </c:pt>
                <c:pt idx="2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18794032"/>
        <c:axId val="218792072"/>
        <c:axId val="0"/>
      </c:bar3DChart>
      <c:catAx>
        <c:axId val="218794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92072"/>
        <c:crosses val="autoZero"/>
        <c:auto val="1"/>
        <c:lblAlgn val="ctr"/>
        <c:lblOffset val="100"/>
        <c:noMultiLvlLbl val="0"/>
      </c:catAx>
      <c:valAx>
        <c:axId val="218792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794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rgbClr val="D8EE92"/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14FD78BD-AA4B-4DA3-8951-BB980CD136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74984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24CA829-109F-487F-A217-A291418623C2}" type="slidenum">
              <a:rPr lang="en-US" altLang="ru-RU" sz="1200"/>
              <a:pPr/>
              <a:t>1</a:t>
            </a:fld>
            <a:endParaRPr lang="en-US" altLang="ru-RU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05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0467A93-D609-4F62-982F-D0CB57E86718}" type="slidenum">
              <a:rPr lang="en-US" altLang="ru-RU" sz="1200"/>
              <a:pPr/>
              <a:t>14</a:t>
            </a:fld>
            <a:endParaRPr lang="en-US" altLang="ru-RU" sz="120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103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4865D0-5B09-4CCD-BE81-75A586B276DA}" type="slidenum">
              <a:rPr lang="en-US" altLang="ru-RU" sz="1200"/>
              <a:pPr/>
              <a:t>17</a:t>
            </a:fld>
            <a:endParaRPr lang="en-US" alt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5901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DA24752-9E94-4DCC-82D1-B0266CFA07B9}" type="slidenum">
              <a:rPr lang="en-US" altLang="ru-RU" sz="1200"/>
              <a:pPr/>
              <a:t>18</a:t>
            </a:fld>
            <a:endParaRPr lang="en-US" altLang="ru-RU" sz="120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444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4865D0-5B09-4CCD-BE81-75A586B276DA}" type="slidenum">
              <a:rPr lang="en-US" altLang="ru-RU" sz="1200"/>
              <a:pPr/>
              <a:t>19</a:t>
            </a:fld>
            <a:endParaRPr lang="en-US" alt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140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E4865D0-5B09-4CCD-BE81-75A586B276DA}" type="slidenum">
              <a:rPr lang="en-US" altLang="ru-RU" sz="1200"/>
              <a:pPr/>
              <a:t>20</a:t>
            </a:fld>
            <a:endParaRPr lang="en-US" altLang="ru-RU" sz="12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129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24BA1F8-BC85-4269-B654-AD392D78CA0E}" type="slidenum">
              <a:rPr lang="en-US" altLang="ru-RU" sz="1200"/>
              <a:pPr/>
              <a:t>2</a:t>
            </a:fld>
            <a:endParaRPr lang="en-US" altLang="ru-RU" sz="1200"/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313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0777F7-D4D4-4E11-8001-596345CCF507}" type="slidenum">
              <a:rPr lang="en-US" altLang="ru-RU" sz="1200"/>
              <a:pPr/>
              <a:t>3</a:t>
            </a:fld>
            <a:endParaRPr lang="en-US" altLang="ru-RU" sz="120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53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3A7F8A-CB7D-456E-8EBC-C545A991145E}" type="slidenum">
              <a:rPr lang="en-US" altLang="ru-RU" sz="1200"/>
              <a:pPr/>
              <a:t>4</a:t>
            </a:fld>
            <a:endParaRPr lang="en-US" alt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230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33A7F8A-CB7D-456E-8EBC-C545A991145E}" type="slidenum">
              <a:rPr lang="en-US" altLang="ru-RU" sz="1200"/>
              <a:pPr/>
              <a:t>5</a:t>
            </a:fld>
            <a:endParaRPr lang="en-US" altLang="ru-RU" sz="120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0F6234-8BD6-4819-860B-332F3710F236}" type="slidenum">
              <a:rPr lang="en-US" altLang="ru-RU" sz="1200"/>
              <a:pPr/>
              <a:t>6</a:t>
            </a:fld>
            <a:endParaRPr lang="en-US" altLang="ru-RU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961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DD635A0-2791-4B9E-AA1C-CD0EC5000D56}" type="slidenum">
              <a:rPr lang="en-US" altLang="ru-RU" sz="1200"/>
              <a:pPr/>
              <a:t>8</a:t>
            </a:fld>
            <a:endParaRPr lang="en-US" altLang="ru-RU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508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0F6234-8BD6-4819-860B-332F3710F236}" type="slidenum">
              <a:rPr lang="en-US" altLang="ru-RU" sz="1200"/>
              <a:pPr/>
              <a:t>9</a:t>
            </a:fld>
            <a:endParaRPr lang="en-US" altLang="ru-RU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4156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B0F6234-8BD6-4819-860B-332F3710F236}" type="slidenum">
              <a:rPr lang="en-US" altLang="ru-RU" sz="1200"/>
              <a:pPr/>
              <a:t>10</a:t>
            </a:fld>
            <a:endParaRPr lang="en-US" altLang="ru-RU" sz="120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2692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90600" y="5334000"/>
            <a:ext cx="7772400" cy="704850"/>
          </a:xfrm>
          <a:extLst/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5867400"/>
            <a:ext cx="7772400" cy="533400"/>
          </a:xfrm>
          <a:extLst/>
        </p:spPr>
        <p:txBody>
          <a:bodyPr/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6566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28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00800" y="1417638"/>
            <a:ext cx="18288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1417638"/>
            <a:ext cx="53340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7036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358412" cy="508000"/>
          </a:xfrm>
          <a:custGeom>
            <a:avLst/>
            <a:gdLst/>
            <a:ahLst/>
            <a:cxnLst>
              <a:cxn ang="0">
                <a:pos x="7908" y="4694"/>
              </a:cxn>
              <a:cxn ang="0">
                <a:pos x="6575" y="188"/>
              </a:cxn>
              <a:cxn ang="0">
                <a:pos x="6546" y="94"/>
              </a:cxn>
              <a:cxn ang="0">
                <a:pos x="6463" y="0"/>
              </a:cxn>
              <a:cxn ang="0">
                <a:pos x="5935" y="0"/>
              </a:cxn>
              <a:cxn ang="0">
                <a:pos x="0" y="62"/>
              </a:cxn>
              <a:cxn ang="0">
                <a:pos x="0" y="10000"/>
              </a:cxn>
              <a:cxn ang="0">
                <a:pos x="5935" y="9952"/>
              </a:cxn>
              <a:cxn ang="0">
                <a:pos x="6463" y="9952"/>
              </a:cxn>
              <a:cxn ang="0">
                <a:pos x="6546" y="9859"/>
              </a:cxn>
              <a:cxn ang="0">
                <a:pos x="6575" y="9764"/>
              </a:cxn>
              <a:cxn ang="0">
                <a:pos x="7908" y="5258"/>
              </a:cxn>
              <a:cxn ang="0">
                <a:pos x="7908" y="4694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 sz="2215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2438403"/>
            <a:ext cx="6591985" cy="2724845"/>
          </a:xfrm>
        </p:spPr>
        <p:txBody>
          <a:bodyPr anchor="b">
            <a:normAutofit/>
          </a:bodyPr>
          <a:lstStyle>
            <a:lvl1pPr algn="l">
              <a:defRPr sz="4431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6" y="5181600"/>
            <a:ext cx="6591985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>
          <a:xfrm>
            <a:off x="7772400" y="6135689"/>
            <a:ext cx="766397" cy="36988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4C927-2741-4232-A83D-2E75E7864779}" type="datetimeFigureOut">
              <a:rPr lang="ru-RU"/>
              <a:pPr>
                <a:defRPr/>
              </a:pPr>
              <a:t>17.09.2018</a:t>
            </a:fld>
            <a:endParaRPr lang="ru-RU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43100" y="6135689"/>
            <a:ext cx="571646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420" y="4983164"/>
            <a:ext cx="5846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15588E3-C4CD-49E5-A485-EC04200498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69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019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8616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438400"/>
            <a:ext cx="35814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832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0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26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7370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299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55193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417638"/>
            <a:ext cx="7315200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2438400"/>
            <a:ext cx="73152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ru-RU" smtClean="0"/>
              <a:t>Click to edit Master text styles</a:t>
            </a:r>
          </a:p>
          <a:p>
            <a:pPr lvl="1"/>
            <a:r>
              <a:rPr lang="en-US" altLang="ru-RU" smtClean="0"/>
              <a:t>Second level</a:t>
            </a:r>
          </a:p>
          <a:p>
            <a:pPr lvl="2"/>
            <a:r>
              <a:rPr lang="en-US" altLang="ru-RU" smtClean="0"/>
              <a:t>Third level</a:t>
            </a:r>
          </a:p>
          <a:p>
            <a:pPr lvl="3"/>
            <a:r>
              <a:rPr lang="en-US" altLang="ru-RU" smtClean="0"/>
              <a:t>Fourth level</a:t>
            </a:r>
          </a:p>
          <a:p>
            <a:pPr lvl="4"/>
            <a:r>
              <a:rPr lang="en-US" altLang="ru-R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icrosoft Sans Serif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microsoft.com/office/2007/relationships/hdphoto" Target="../media/hdphoto7.wdp"/><Relationship Id="rId4" Type="http://schemas.openxmlformats.org/officeDocument/2006/relationships/image" Target="../media/image41.pn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_____Microsoft_Excel_97-20033.xls"/><Relationship Id="rId13" Type="http://schemas.openxmlformats.org/officeDocument/2006/relationships/image" Target="../media/image1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7.png"/><Relationship Id="rId12" Type="http://schemas.openxmlformats.org/officeDocument/2006/relationships/oleObject" Target="../embeddings/_____Microsoft_Excel_97-20035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Excel_97-20032.xls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openxmlformats.org/officeDocument/2006/relationships/oleObject" Target="../embeddings/_____Microsoft_Excel_97-20034.xls"/><Relationship Id="rId4" Type="http://schemas.openxmlformats.org/officeDocument/2006/relationships/oleObject" Target="../embeddings/_____Microsoft_Excel_97-20031.xls"/><Relationship Id="rId9" Type="http://schemas.openxmlformats.org/officeDocument/2006/relationships/image" Target="../media/image8.png"/><Relationship Id="rId14" Type="http://schemas.openxmlformats.org/officeDocument/2006/relationships/oleObject" Target="../embeddings/_____Microsoft_Excel_97-20036.xls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5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jpeg"/><Relationship Id="rId1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481713" y="896247"/>
            <a:ext cx="8610600" cy="1556479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4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«Психологическое здоровье – путь к совершенству»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0" y="5220451"/>
            <a:ext cx="4201229" cy="157463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769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Олеся Валерьевна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769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Воскобойникова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1754" dirty="0" smtClean="0">
                <a:solidFill>
                  <a:schemeClr val="bg2">
                    <a:lumMod val="50000"/>
                  </a:schemeClr>
                </a:solidFill>
              </a:rPr>
              <a:t>педагог-психолог  </a:t>
            </a:r>
            <a:r>
              <a:rPr lang="ru-RU" sz="1754" dirty="0">
                <a:solidFill>
                  <a:schemeClr val="bg2">
                    <a:lumMod val="50000"/>
                  </a:schemeClr>
                </a:solidFill>
              </a:rPr>
              <a:t>МБОУ «СОШ №</a:t>
            </a:r>
            <a:r>
              <a:rPr lang="ru-RU" sz="1754" dirty="0" smtClean="0">
                <a:solidFill>
                  <a:schemeClr val="bg2">
                    <a:lumMod val="50000"/>
                  </a:schemeClr>
                </a:solidFill>
              </a:rPr>
              <a:t>33»</a:t>
            </a:r>
            <a:endParaRPr lang="en-US" sz="1754" dirty="0">
              <a:solidFill>
                <a:schemeClr val="bg2">
                  <a:lumMod val="50000"/>
                </a:schemeClr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1754" dirty="0" smtClean="0">
                <a:solidFill>
                  <a:srgbClr val="FF0000"/>
                </a:solidFill>
              </a:rPr>
              <a:t>www.voskoboynikova.esy.es</a:t>
            </a:r>
            <a:endParaRPr lang="ru-RU" sz="1754" dirty="0" smtClean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t="28889" r="25013" b="14444"/>
          <a:stretch/>
        </p:blipFill>
        <p:spPr>
          <a:xfrm>
            <a:off x="218025" y="2279627"/>
            <a:ext cx="2438400" cy="2940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4420614" y="3750039"/>
            <a:ext cx="4682941" cy="18288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ru-RU" altLang="ru-RU" sz="2500" kern="0" dirty="0" smtClean="0">
                <a:solidFill>
                  <a:schemeClr val="bg2">
                    <a:lumMod val="50000"/>
                  </a:schemeClr>
                </a:solidFill>
              </a:rPr>
              <a:t>Обобщение опыта работы по  формированию культуры здоровья в образовательном пространстве школы 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 bwMode="auto">
          <a:xfrm>
            <a:off x="5410200" y="104272"/>
            <a:ext cx="3682113" cy="96252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«Единственная красота, 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которую я знаю – это здоровье»</a:t>
            </a:r>
          </a:p>
          <a:p>
            <a:r>
              <a:rPr lang="ru-RU" sz="20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Генрих Гейне</a:t>
            </a:r>
            <a:endParaRPr lang="ru-RU" altLang="ru-RU" sz="2000" kern="0" dirty="0" smtClean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60942" y="4648200"/>
            <a:ext cx="4411058" cy="2209800"/>
          </a:xfrm>
        </p:spPr>
        <p:txBody>
          <a:bodyPr/>
          <a:lstStyle/>
          <a:p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5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здоровьесберегающей</a:t>
            </a:r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образовательной среды.</a:t>
            </a:r>
            <a:b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</a:t>
            </a:r>
            <a:b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5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разгрузки</a:t>
            </a:r>
            <a:endParaRPr lang="ru-RU" sz="25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/>
          <p:nvPr/>
        </p:nvPicPr>
        <p:blipFill>
          <a:blip r:embed="rId3" cstate="print"/>
          <a:stretch/>
        </p:blipFill>
        <p:spPr>
          <a:xfrm>
            <a:off x="4800600" y="152400"/>
            <a:ext cx="4125737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2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0843" r="3835"/>
          <a:stretch/>
        </p:blipFill>
        <p:spPr>
          <a:xfrm>
            <a:off x="158633" y="152400"/>
            <a:ext cx="4413367" cy="3352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4274" y="3447434"/>
            <a:ext cx="2642063" cy="234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/>
          <p:cNvPicPr/>
          <p:nvPr/>
        </p:nvPicPr>
        <p:blipFill>
          <a:blip r:embed="rId7" cstate="print"/>
          <a:stretch/>
        </p:blipFill>
        <p:spPr>
          <a:xfrm>
            <a:off x="4800600" y="4648200"/>
            <a:ext cx="2066430" cy="209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2"/>
          <p:cNvPicPr/>
          <p:nvPr/>
        </p:nvPicPr>
        <p:blipFill rotWithShape="1">
          <a:blip r:embed="rId8" cstate="print"/>
          <a:srcRect l="15154" t="37729" r="1990"/>
          <a:stretch/>
        </p:blipFill>
        <p:spPr>
          <a:xfrm>
            <a:off x="3262416" y="2994244"/>
            <a:ext cx="2681184" cy="1483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685800" y="2990799"/>
            <a:ext cx="2227825" cy="1487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065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6945" y="37112"/>
            <a:ext cx="4648200" cy="95348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ОВЗ,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имеющих ЗПР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C:\Documents and Settings\Директор\Рабочий стол\выбрали ПСИХОЛОГИЯ\коррекционно-развивающие занятия\DSC0394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5399" y="1143000"/>
            <a:ext cx="3796665" cy="2997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Documents and Settings\Директор\Рабочий стол\выбрали ПСИХОЛОГИЯ\коррекционно-развивающие занятия\DSC0394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341097"/>
            <a:ext cx="3146228" cy="2239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C:\Documents and Settings\Директор\Рабочий стол\выбрали ПСИХОЛОГИЯ\коррекционно-развивающие занятия\DSC0393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6053" y="3810000"/>
            <a:ext cx="4690213" cy="2887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Documents and Settings\Директор\Рабочий стол\выбрали ПСИХОЛОГИЯ\коррекционно-развивающие занятия\DSC03939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76800" y="304800"/>
            <a:ext cx="3846512" cy="3214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3977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16878" y="3708889"/>
            <a:ext cx="5051181" cy="930519"/>
          </a:xfrm>
        </p:spPr>
        <p:txBody>
          <a:bodyPr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Информационно-познавательное занятие «Здоровое питание»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21.10.2017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8993" t="15744" r="2160" b="12201"/>
          <a:stretch/>
        </p:blipFill>
        <p:spPr>
          <a:xfrm>
            <a:off x="317990" y="365797"/>
            <a:ext cx="4663222" cy="319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15350" t="21651" r="27951"/>
          <a:stretch/>
        </p:blipFill>
        <p:spPr>
          <a:xfrm>
            <a:off x="5328095" y="1524000"/>
            <a:ext cx="3620567" cy="3752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Текст 2"/>
          <p:cNvSpPr txBox="1">
            <a:spLocks/>
          </p:cNvSpPr>
          <p:nvPr/>
        </p:nvSpPr>
        <p:spPr>
          <a:xfrm>
            <a:off x="5395547" y="5489331"/>
            <a:ext cx="3748454" cy="93052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lang="en-US"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defRPr/>
            </a:pPr>
            <a:r>
              <a:rPr lang="ru-RU" sz="2954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Классный час «Еда, которая тебя убивает»</a:t>
            </a:r>
          </a:p>
          <a:p>
            <a:pPr algn="ctr" fontAlgn="auto">
              <a:defRPr/>
            </a:pPr>
            <a:r>
              <a:rPr lang="ru-RU" sz="2954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26.01.2018</a:t>
            </a:r>
            <a:endParaRPr lang="ru-RU" sz="2954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Заголовок 9"/>
          <p:cNvSpPr txBox="1">
            <a:spLocks/>
          </p:cNvSpPr>
          <p:nvPr/>
        </p:nvSpPr>
        <p:spPr bwMode="auto">
          <a:xfrm>
            <a:off x="1345712" y="4639408"/>
            <a:ext cx="3947747" cy="1780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31" b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ru-RU" sz="25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Просветительская работа со старшеклассниками по сохранению и укреплению здоровья</a:t>
            </a:r>
            <a:endParaRPr lang="ru-RU" sz="25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4989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4821107" y="4900137"/>
            <a:ext cx="4223469" cy="1784838"/>
          </a:xfrm>
        </p:spPr>
        <p:txBody>
          <a:bodyPr>
            <a:normAutofit fontScale="92500" lnSpcReduction="1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Общешкольные и классные родительские собрания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35462" t="14808" r="-885" b="8947"/>
          <a:stretch/>
        </p:blipFill>
        <p:spPr>
          <a:xfrm>
            <a:off x="152400" y="3124200"/>
            <a:ext cx="4998202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3771" t="13708" r="8627" b="1000"/>
          <a:stretch/>
        </p:blipFill>
        <p:spPr>
          <a:xfrm>
            <a:off x="152400" y="143598"/>
            <a:ext cx="3755224" cy="274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3598"/>
            <a:ext cx="4880385" cy="27457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5138"/>
          <a:stretch>
            <a:fillRect/>
          </a:stretch>
        </p:blipFill>
        <p:spPr bwMode="auto">
          <a:xfrm>
            <a:off x="5410200" y="2362200"/>
            <a:ext cx="3217862" cy="23708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502566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7362" y="1447800"/>
            <a:ext cx="2362200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0" name="Rectangle 5"/>
          <p:cNvSpPr>
            <a:spLocks noGrp="1" noChangeArrowheads="1"/>
          </p:cNvSpPr>
          <p:nvPr>
            <p:ph type="title"/>
          </p:nvPr>
        </p:nvSpPr>
        <p:spPr>
          <a:xfrm>
            <a:off x="206188" y="1793"/>
            <a:ext cx="8763000" cy="1293607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altLang="ru-RU" sz="32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реализации целевой программы школы</a:t>
            </a:r>
            <a: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39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«Здоровое поколение»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2692998" y="1295400"/>
            <a:ext cx="6303981" cy="54102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год </a:t>
            </a:r>
            <a:r>
              <a:rPr lang="ru-RU" sz="24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Творческое интервью «</a:t>
            </a:r>
            <a:r>
              <a:rPr lang="ru-RU" sz="2400" b="1" dirty="0" err="1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2400" b="1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в работе школьного психолога» </a:t>
            </a:r>
            <a:r>
              <a:rPr lang="ru-RU" sz="2400" dirty="0" smtClean="0">
                <a:solidFill>
                  <a:srgbClr val="08080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ш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кольной конференции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400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Жить </a:t>
            </a:r>
            <a:r>
              <a:rPr lang="ru-RU" sz="2400" spc="-1" dirty="0" err="1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здорОво</a:t>
            </a:r>
            <a:r>
              <a:rPr lang="ru-RU" sz="2400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это </a:t>
            </a:r>
            <a:r>
              <a:rPr lang="ru-RU" sz="2400" spc="-1" dirty="0" err="1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здОрово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!»,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посвященная Всемирному </a:t>
            </a:r>
            <a:r>
              <a:rPr lang="ru-RU" sz="2400" spc="-1" dirty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дню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</a:t>
            </a:r>
          </a:p>
          <a:p>
            <a:pPr marL="0" indent="0">
              <a:spcBef>
                <a:spcPts val="0"/>
              </a:spcBef>
            </a:pPr>
            <a:endParaRPr lang="ru-RU" sz="2400" spc="-1" dirty="0">
              <a:solidFill>
                <a:srgbClr val="080808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2400" b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2017 год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«Психология счастливой семьи»  - «Страна глухонемых родителей»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пресс-конференции «Смотри в будущее – живи настоящим»</a:t>
            </a:r>
          </a:p>
          <a:p>
            <a:pPr marL="0" indent="0">
              <a:spcBef>
                <a:spcPts val="0"/>
              </a:spcBef>
            </a:pPr>
            <a:endParaRPr lang="ru-RU" sz="2400" spc="-1" dirty="0">
              <a:solidFill>
                <a:srgbClr val="080808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ru-RU" sz="2400" b="1" spc="-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«Психологическое здоровье детей» </a:t>
            </a:r>
            <a:r>
              <a:rPr lang="ru-RU" sz="2400" spc="-1" dirty="0" smtClean="0">
                <a:solidFill>
                  <a:srgbClr val="080808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общешкольного конкурса «Самый здоровый класс»</a:t>
            </a:r>
            <a:endParaRPr lang="ru-RU" sz="2400" dirty="0">
              <a:solidFill>
                <a:srgbClr val="08080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88" y="5029200"/>
            <a:ext cx="2338518" cy="1752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493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36668" y="4267200"/>
            <a:ext cx="2895600" cy="19371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1202" y="4267200"/>
            <a:ext cx="2506532" cy="589421"/>
          </a:xfrm>
        </p:spPr>
        <p:txBody>
          <a:bodyPr/>
          <a:lstStyle/>
          <a:p>
            <a:pPr marL="0" indent="0"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Страна «глухонемых» родителей</a:t>
            </a:r>
            <a:endParaRPr lang="ru-RU" sz="1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60" y="919780"/>
            <a:ext cx="4583593" cy="2614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617668" y="3269478"/>
            <a:ext cx="3991232" cy="707886"/>
          </a:xfrm>
          <a:prstGeom prst="rect">
            <a:avLst/>
          </a:prstGeom>
          <a:solidFill>
            <a:srgbClr val="D8EE92"/>
          </a:solidFill>
        </p:spPr>
        <p:txBody>
          <a:bodyPr wrap="square">
            <a:spAutoFit/>
          </a:bodyPr>
          <a:lstStyle/>
          <a:p>
            <a:r>
              <a:rPr lang="ru-RU" sz="2000" b="1" spc="-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07.04.2016   </a:t>
            </a:r>
            <a:r>
              <a:rPr lang="ru-RU" sz="2000" b="1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</a:p>
          <a:p>
            <a:r>
              <a:rPr lang="ru-RU" sz="2000" b="1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ru-RU" sz="2000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Жить </a:t>
            </a:r>
            <a:r>
              <a:rPr lang="ru-RU" sz="2000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здорОво</a:t>
            </a:r>
            <a:r>
              <a:rPr lang="ru-RU" sz="2000" b="1" spc="-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это </a:t>
            </a:r>
            <a:r>
              <a:rPr lang="ru-RU" sz="2000" b="1" spc="-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здОрово</a:t>
            </a:r>
            <a:r>
              <a:rPr lang="ru-RU" sz="2000" b="1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!»</a:t>
            </a:r>
            <a:endParaRPr 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11250" b="38750"/>
          <a:stretch/>
        </p:blipFill>
        <p:spPr>
          <a:xfrm>
            <a:off x="3326802" y="4267200"/>
            <a:ext cx="5436846" cy="1977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617668" y="6062065"/>
            <a:ext cx="5029199" cy="707886"/>
          </a:xfrm>
          <a:prstGeom prst="rect">
            <a:avLst/>
          </a:prstGeom>
          <a:solidFill>
            <a:srgbClr val="D8EE92"/>
          </a:solidFill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</a:pPr>
            <a:r>
              <a:rPr lang="ru-RU" sz="2000" b="1" spc="-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07.04.2017   </a:t>
            </a:r>
            <a:r>
              <a:rPr lang="ru-RU" sz="2000" b="1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Пресс-конференции</a:t>
            </a:r>
          </a:p>
          <a:p>
            <a:pPr marL="0" indent="0" algn="ctr">
              <a:spcBef>
                <a:spcPts val="0"/>
              </a:spcBef>
            </a:pPr>
            <a:r>
              <a:rPr lang="ru-RU" sz="2000" b="1" spc="-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«Смотри в будущее – живи настоящим»</a:t>
            </a:r>
          </a:p>
        </p:txBody>
      </p:sp>
      <p:pic>
        <p:nvPicPr>
          <p:cNvPr id="11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1" b="8733"/>
          <a:stretch>
            <a:fillRect/>
          </a:stretch>
        </p:blipFill>
        <p:spPr bwMode="auto">
          <a:xfrm>
            <a:off x="4992751" y="1747568"/>
            <a:ext cx="3870394" cy="22256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5297675" y="523894"/>
            <a:ext cx="3260546" cy="1453587"/>
          </a:xfrm>
          <a:solidFill>
            <a:srgbClr val="D8EE92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Победители</a:t>
            </a:r>
            <a:b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800" b="1" dirty="0" smtClean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конкурсе</a:t>
            </a:r>
            <a: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«Самый здоровый класс»</a:t>
            </a:r>
            <a:b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2017-2018 учебном году</a:t>
            </a:r>
            <a:br>
              <a:rPr lang="ru-RU" altLang="ru-RU" sz="1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alt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А класс</a:t>
            </a:r>
            <a:endParaRPr lang="en-US" altLang="ru-RU" sz="1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2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9550" y="200025"/>
            <a:ext cx="7540625" cy="6462713"/>
          </a:xfrm>
          <a:prstGeom prst="rect">
            <a:avLst/>
          </a:prstGeom>
        </p:spPr>
        <p:txBody>
          <a:bodyPr>
            <a:spAutoFit/>
          </a:bodyPr>
          <a:lstStyle>
            <a:lvl1pPr indent="3587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за здоровье, 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за счастье,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против боли</a:t>
            </a:r>
          </a:p>
          <a:p>
            <a:pPr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и несчастья! </a:t>
            </a:r>
          </a:p>
          <a:p>
            <a:pPr>
              <a:lnSpc>
                <a:spcPct val="90000"/>
              </a:lnSpc>
              <a:defRPr/>
            </a:pPr>
            <a:endParaRPr lang="ru-RU" alt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ru-RU" alt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ru-RU" alt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26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трезвый разум</a:t>
            </a:r>
          </a:p>
          <a:p>
            <a:pPr indent="126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ясность мысли, </a:t>
            </a:r>
          </a:p>
          <a:p>
            <a:pPr indent="126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детство, юность, </a:t>
            </a:r>
          </a:p>
          <a:p>
            <a:pPr indent="126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радость жизни!</a:t>
            </a:r>
          </a:p>
          <a:p>
            <a:pPr>
              <a:lnSpc>
                <a:spcPct val="90000"/>
              </a:lnSpc>
              <a:defRPr/>
            </a:pPr>
            <a:endParaRPr lang="ru-RU" alt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ru-RU" altLang="ru-RU" sz="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мир и дружбу</a:t>
            </a: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планете нашей! </a:t>
            </a: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за счастье в семьях,</a:t>
            </a: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Наших и ваших!</a:t>
            </a: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Мы – за здоровье в семье!</a:t>
            </a:r>
          </a:p>
          <a:p>
            <a:pPr indent="1980000">
              <a:lnSpc>
                <a:spcPct val="90000"/>
              </a:lnSpc>
              <a:defRPr/>
            </a:pPr>
            <a:r>
              <a:rPr lang="ru-RU" altLang="ru-RU" sz="3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счастье в стране!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14896" t="35000" r="11875"/>
          <a:stretch/>
        </p:blipFill>
        <p:spPr>
          <a:xfrm>
            <a:off x="5408221" y="206829"/>
            <a:ext cx="3527360" cy="20873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36305" t="17709" r="32862" b="4931"/>
          <a:stretch/>
        </p:blipFill>
        <p:spPr>
          <a:xfrm rot="20748877">
            <a:off x="383044" y="332233"/>
            <a:ext cx="1336343" cy="2514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27891" t="17326" r="11380" b="14756"/>
          <a:stretch/>
        </p:blipFill>
        <p:spPr>
          <a:xfrm rot="966053">
            <a:off x="6266672" y="2425215"/>
            <a:ext cx="2400337" cy="2013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/>
          </a:blip>
          <a:srcRect l="11096" t="18707" r="33384" b="1013"/>
          <a:stretch/>
        </p:blipFill>
        <p:spPr>
          <a:xfrm>
            <a:off x="266613" y="2294143"/>
            <a:ext cx="2231044" cy="21556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/>
          </a:blip>
          <a:srcRect l="22812" t="27871" r="23854" b="9445"/>
          <a:stretch/>
        </p:blipFill>
        <p:spPr>
          <a:xfrm>
            <a:off x="501072" y="4252826"/>
            <a:ext cx="2734791" cy="2410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5073800" y="2623165"/>
            <a:ext cx="4038600" cy="4110856"/>
            <a:chOff x="4648200" y="1157630"/>
            <a:chExt cx="4038600" cy="4110856"/>
          </a:xfrm>
        </p:grpSpPr>
        <p:sp>
          <p:nvSpPr>
            <p:cNvPr id="7" name="Блок-схема: подготовка 12"/>
            <p:cNvSpPr>
              <a:spLocks noChangeArrowheads="1"/>
            </p:cNvSpPr>
            <p:nvPr/>
          </p:nvSpPr>
          <p:spPr bwMode="auto">
            <a:xfrm>
              <a:off x="4648200" y="1157630"/>
              <a:ext cx="4038600" cy="4110856"/>
            </a:xfrm>
            <a:prstGeom prst="flowChartPreparation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Microsoft Sans Serif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ru-RU" altLang="ru-RU" sz="2400">
                <a:latin typeface="Arial" panose="020B0604020202020204" pitchFamily="34" charset="0"/>
              </a:endParaRPr>
            </a:p>
          </p:txBody>
        </p:sp>
        <p:grpSp>
          <p:nvGrpSpPr>
            <p:cNvPr id="8" name="Группа 20"/>
            <p:cNvGrpSpPr>
              <a:grpSpLocks/>
            </p:cNvGrpSpPr>
            <p:nvPr/>
          </p:nvGrpSpPr>
          <p:grpSpPr bwMode="auto">
            <a:xfrm>
              <a:off x="4987100" y="1371600"/>
              <a:ext cx="3545817" cy="3735387"/>
              <a:chOff x="3598863" y="1241399"/>
              <a:chExt cx="5460559" cy="4746599"/>
            </a:xfrm>
          </p:grpSpPr>
          <p:grpSp>
            <p:nvGrpSpPr>
              <p:cNvPr id="9" name="Группа 10"/>
              <p:cNvGrpSpPr>
                <a:grpSpLocks/>
              </p:cNvGrpSpPr>
              <p:nvPr/>
            </p:nvGrpSpPr>
            <p:grpSpPr bwMode="auto">
              <a:xfrm>
                <a:off x="3598863" y="1241399"/>
                <a:ext cx="3884612" cy="2362187"/>
                <a:chOff x="1891555" y="1219200"/>
                <a:chExt cx="3884612" cy="2362187"/>
              </a:xfrm>
            </p:grpSpPr>
            <p:sp>
              <p:nvSpPr>
                <p:cNvPr id="16" name="Блок-схема: объединение 15"/>
                <p:cNvSpPr/>
                <p:nvPr/>
              </p:nvSpPr>
              <p:spPr bwMode="auto">
                <a:xfrm>
                  <a:off x="3256805" y="1241425"/>
                  <a:ext cx="2519362" cy="2339962"/>
                </a:xfrm>
                <a:prstGeom prst="flowChartMerge">
                  <a:avLst/>
                </a:prstGeom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Правила</a:t>
                  </a:r>
                </a:p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безопасности</a:t>
                  </a:r>
                </a:p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жизнедеятельности</a:t>
                  </a:r>
                </a:p>
              </p:txBody>
            </p:sp>
            <p:sp>
              <p:nvSpPr>
                <p:cNvPr id="17" name="Блок-схема: извлечение 16"/>
                <p:cNvSpPr/>
                <p:nvPr/>
              </p:nvSpPr>
              <p:spPr bwMode="auto">
                <a:xfrm>
                  <a:off x="1891555" y="1219200"/>
                  <a:ext cx="2519362" cy="2339962"/>
                </a:xfrm>
                <a:prstGeom prst="flowChartExtract">
                  <a:avLst/>
                </a:prstGeom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  <a:ln>
                  <a:noFill/>
                </a:ln>
                <a:effectLst/>
                <a:extLst/>
              </p:spPr>
              <p:txBody>
                <a:bodyPr wrap="none" anchor="b"/>
                <a:lstStyle/>
                <a:p>
                  <a:pPr algn="ctr" eaLnBrk="1" hangingPunct="1"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Физкультурно-</a:t>
                  </a:r>
                </a:p>
                <a:p>
                  <a:pPr algn="ctr" eaLnBrk="1" hangingPunct="1"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спортивное направление</a:t>
                  </a:r>
                </a:p>
              </p:txBody>
            </p:sp>
            <p:sp>
              <p:nvSpPr>
                <p:cNvPr id="18" name="Прямоугольник 17"/>
                <p:cNvSpPr/>
                <p:nvPr/>
              </p:nvSpPr>
              <p:spPr>
                <a:xfrm>
                  <a:off x="1913273" y="2367372"/>
                  <a:ext cx="3442420" cy="332431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100" dirty="0" smtClean="0">
                      <a:ln>
                        <a:solidFill>
                          <a:schemeClr val="accent2">
                            <a:lumMod val="75000"/>
                          </a:schemeClr>
                        </a:solidFill>
                      </a:ln>
                      <a:solidFill>
                        <a:srgbClr val="FF0066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«ФИЗИЧЕСКОЕ ЗДОРОВЬЕ»</a:t>
                  </a:r>
                  <a:endParaRPr lang="ru-RU" sz="1100" dirty="0">
                    <a:ln>
                      <a:solidFill>
                        <a:schemeClr val="accent2">
                          <a:lumMod val="75000"/>
                        </a:schemeClr>
                      </a:solidFill>
                    </a:ln>
                    <a:solidFill>
                      <a:srgbClr val="FF0066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Группа 13"/>
              <p:cNvGrpSpPr>
                <a:grpSpLocks/>
              </p:cNvGrpSpPr>
              <p:nvPr/>
            </p:nvGrpSpPr>
            <p:grpSpPr bwMode="auto">
              <a:xfrm>
                <a:off x="4964113" y="1263624"/>
                <a:ext cx="4095309" cy="4724374"/>
                <a:chOff x="1929936" y="-1142974"/>
                <a:chExt cx="4095309" cy="4724374"/>
              </a:xfrm>
            </p:grpSpPr>
            <p:sp>
              <p:nvSpPr>
                <p:cNvPr id="11" name="Блок-схема: объединение 10"/>
                <p:cNvSpPr/>
                <p:nvPr/>
              </p:nvSpPr>
              <p:spPr bwMode="auto">
                <a:xfrm>
                  <a:off x="3277723" y="1241438"/>
                  <a:ext cx="2519363" cy="2339962"/>
                </a:xfrm>
                <a:prstGeom prst="flowChartMerg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wrap="none"/>
                <a:lstStyle/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Деятельность</a:t>
                  </a:r>
                </a:p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классного</a:t>
                  </a:r>
                </a:p>
                <a:p>
                  <a:pPr algn="ctr" eaLnBrk="1" hangingPunct="1">
                    <a:lnSpc>
                      <a:spcPct val="90000"/>
                    </a:lnSpc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руководителя</a:t>
                  </a:r>
                </a:p>
              </p:txBody>
            </p:sp>
            <p:sp>
              <p:nvSpPr>
                <p:cNvPr id="12" name="Блок-схема: извлечение 11"/>
                <p:cNvSpPr/>
                <p:nvPr/>
              </p:nvSpPr>
              <p:spPr bwMode="auto">
                <a:xfrm>
                  <a:off x="1929936" y="1241438"/>
                  <a:ext cx="2519362" cy="2339962"/>
                </a:xfrm>
                <a:prstGeom prst="flowChartExtra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wrap="none" anchor="b"/>
                <a:lstStyle/>
                <a:p>
                  <a:pPr algn="ctr" eaLnBrk="1" hangingPunct="1"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Профилактическая</a:t>
                  </a:r>
                </a:p>
                <a:p>
                  <a:pPr algn="ctr" eaLnBrk="1" hangingPunct="1">
                    <a:defRPr/>
                  </a:pPr>
                  <a:r>
                    <a:rPr lang="ru-RU" sz="1100" b="1" dirty="0">
                      <a:solidFill>
                        <a:schemeClr val="tx1">
                          <a:lumMod val="50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работа</a:t>
                  </a:r>
                </a:p>
              </p:txBody>
            </p:sp>
            <p:sp>
              <p:nvSpPr>
                <p:cNvPr id="13" name="Прямоугольник 12"/>
                <p:cNvSpPr/>
                <p:nvPr/>
              </p:nvSpPr>
              <p:spPr>
                <a:xfrm>
                  <a:off x="2164258" y="2258271"/>
                  <a:ext cx="3400810" cy="5866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200" dirty="0" smtClean="0">
                      <a:ln>
                        <a:solidFill>
                          <a:schemeClr val="bg2">
                            <a:lumMod val="75000"/>
                          </a:schemeClr>
                        </a:solidFill>
                      </a:ln>
                      <a:solidFill>
                        <a:schemeClr val="bg2">
                          <a:lumMod val="75000"/>
                        </a:schemeClr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«НРАВСТВЕННОЕ ЗДОРОВЬЕ»</a:t>
                  </a:r>
                  <a:endParaRPr lang="ru-RU" sz="1200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solidFill>
                      <a:schemeClr val="bg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4" name="Блок-схема: извлечение 13"/>
                <p:cNvSpPr/>
                <p:nvPr/>
              </p:nvSpPr>
              <p:spPr bwMode="auto">
                <a:xfrm>
                  <a:off x="3273469" y="-1142974"/>
                  <a:ext cx="2519362" cy="2339962"/>
                </a:xfrm>
                <a:prstGeom prst="flowChartExtra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/>
                <a:extLst/>
              </p:spPr>
              <p:txBody>
                <a:bodyPr wrap="none" lIns="0" tIns="0" rIns="0" bIns="0" anchor="b"/>
                <a:lstStyle/>
                <a:p>
                  <a:pPr algn="ctr" eaLnBrk="1" hangingPunct="1">
                    <a:defRPr/>
                  </a:pPr>
                  <a:endParaRPr lang="ru-RU" sz="1600" b="1" dirty="0">
                    <a:solidFill>
                      <a:schemeClr val="tx1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15" name="Прямоугольник 14"/>
                <p:cNvSpPr/>
                <p:nvPr/>
              </p:nvSpPr>
              <p:spPr>
                <a:xfrm>
                  <a:off x="3316461" y="613591"/>
                  <a:ext cx="2708784" cy="54753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>
                    <a:defRPr/>
                  </a:pPr>
                  <a:r>
                    <a:rPr lang="ru-RU" sz="1100" dirty="0" smtClean="0">
                      <a:ln>
                        <a:solidFill>
                          <a:srgbClr val="AF5B07"/>
                        </a:solidFill>
                      </a:ln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«ПСИХОЛОГИЧЕСКОЕ</a:t>
                  </a:r>
                </a:p>
                <a:p>
                  <a:pPr algn="ctr">
                    <a:defRPr/>
                  </a:pPr>
                  <a:r>
                    <a:rPr lang="ru-RU" sz="1100" dirty="0" smtClean="0">
                      <a:ln>
                        <a:solidFill>
                          <a:srgbClr val="AF5B07"/>
                        </a:solidFill>
                      </a:ln>
                      <a:solidFill>
                        <a:srgbClr val="FFC00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ЗДОРОВЬЕ»</a:t>
                  </a:r>
                  <a:endParaRPr lang="ru-RU" sz="1100" dirty="0">
                    <a:ln>
                      <a:solidFill>
                        <a:srgbClr val="AF5B07"/>
                      </a:solidFill>
                    </a:ln>
                    <a:solidFill>
                      <a:srgbClr val="FFC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64574" r="952" b="1268"/>
          <a:stretch>
            <a:fillRect/>
          </a:stretch>
        </p:blipFill>
        <p:spPr>
          <a:xfrm>
            <a:off x="4908304" y="1191240"/>
            <a:ext cx="4204096" cy="111061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" y="124717"/>
            <a:ext cx="5814368" cy="1399283"/>
          </a:xfrm>
        </p:spPr>
        <p:txBody>
          <a:bodyPr/>
          <a:lstStyle/>
          <a:p>
            <a:pPr algn="ctr">
              <a:defRPr/>
            </a:pPr>
            <a:r>
              <a:rPr lang="ru-RU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общешкольного </a:t>
            </a:r>
            <a:r>
              <a:rPr lang="ru-RU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конкурса</a:t>
            </a:r>
            <a:br>
              <a:rPr lang="ru-RU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5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Самый здоровый класс</a:t>
            </a:r>
            <a:r>
              <a:rPr lang="ru-RU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sz="3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рамках целевой программы </a:t>
            </a:r>
            <a:br>
              <a:rPr lang="ru-RU" sz="1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«Здоровое поколение»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76200" y="1524000"/>
            <a:ext cx="5814368" cy="51054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>
              <a:defRPr/>
            </a:pPr>
            <a:r>
              <a:rPr lang="ru-RU" sz="1800" b="1" kern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конкурса</a:t>
            </a:r>
          </a:p>
          <a:p>
            <a:pPr>
              <a:defRPr/>
            </a:pPr>
            <a:r>
              <a:rPr lang="ru-RU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Привлечь максимально возможное количество учеников, классных руководителей и родителей к занятиям физической культурой для сохранения здоровья и улучшения работоспособности.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Приобщать школьников, педагогов, родителей к активным формам отдыха.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Пропагандировать в школьном сообществе здоровый образ жизни.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профилактику правонарушений, употребления и зависимости от </a:t>
            </a:r>
            <a:r>
              <a:rPr lang="ru-RU" sz="1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психоактивных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веществ.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Поддерживать и стимулировать коллективный поиск способов сохранения и укрепления здоровья.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творческие, познавательные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интеллектуальные способности учащихся.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● </a:t>
            </a: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сотрудничество школы с органами,</a:t>
            </a:r>
            <a:b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занимающимися профилактической деятельностью</a:t>
            </a:r>
            <a:r>
              <a:rPr lang="ru-RU" sz="1800" b="1" dirty="0"/>
              <a:t>.</a:t>
            </a:r>
            <a:endParaRPr lang="ru-RU" sz="1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3078" y="4717685"/>
            <a:ext cx="141102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«Самый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здоровый</a:t>
            </a:r>
          </a:p>
          <a:p>
            <a:pPr algn="ctr" eaLnBrk="1" hangingPunct="1">
              <a:defRPr/>
            </a:pPr>
            <a:r>
              <a:rPr 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класс»</a:t>
            </a:r>
          </a:p>
          <a:p>
            <a:pPr>
              <a:defRPr/>
            </a:pPr>
            <a:endParaRPr lang="ru-RU" sz="1200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5981373" y="2356125"/>
            <a:ext cx="2187686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Номинации конкурса</a:t>
            </a:r>
            <a:endParaRPr lang="en-US" altLang="ru-RU" sz="1600" b="1" kern="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detsad-kitty.ru/uploads/posts/2014-08/1408961000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939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http://detsad-kitty.ru/uploads/posts/2014-08/1408960959_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352800"/>
            <a:ext cx="1939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939925" y="647700"/>
          <a:ext cx="7089775" cy="6048378"/>
        </p:xfrm>
        <a:graphic>
          <a:graphicData uri="http://schemas.openxmlformats.org/drawingml/2006/table">
            <a:tbl>
              <a:tblPr/>
              <a:tblGrid>
                <a:gridCol w="3851275"/>
                <a:gridCol w="2286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304800"/>
                <a:gridCol w="266700"/>
              </a:tblGrid>
              <a:tr h="2381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Критерии и показатели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2381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1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классы</a:t>
                      </a:r>
                    </a:p>
                  </a:txBody>
                  <a:tcPr marL="27528" marR="27528" marT="0" marB="0" horzOverflow="overflow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1F15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286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Школьная тревожность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учащихся, родителей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Мотивация учащихся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</a:tr>
              <a:tr h="277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Адаптация учащихся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</a:tr>
              <a:tr h="5826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Уровень развития школьного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коллектива (статус школьника)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Участие в кружковой 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внеурочной деятельности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(по психологии)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</a:tr>
              <a:tr h="795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Мероприятия психологической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направленности общешкольные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и классные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</a:tr>
              <a:tr h="974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Психологический климат,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степень конфликтности между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одноклассниками и учителями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</a:tr>
              <a:tr h="9747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Сотрудничество с родителями 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просвещению о психологическом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здоровье детей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DE8CC"/>
                    </a:solidFill>
                  </a:tcPr>
                </a:tc>
              </a:tr>
              <a:tr h="2651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Итог: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Microsoft Sans Serif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27528" marR="27528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F4E7"/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866900" y="63500"/>
            <a:ext cx="7162800" cy="584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Итоговая таблица «Психологическое здоровье»</a:t>
            </a:r>
          </a:p>
          <a:p>
            <a:pPr algn="ctr">
              <a:lnSpc>
                <a:spcPct val="80000"/>
              </a:lnSpc>
              <a:defRPr/>
            </a:pPr>
            <a:r>
              <a:rPr lang="ru-RU" altLang="ru-RU" sz="20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«Самый здоровый класс»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37652" y="1143000"/>
            <a:ext cx="4800600" cy="44196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от рождения до века,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По-видимому суждено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ребенке каждом видеть Человека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предназначение его.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постоянно на передовой 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самом стыке будущего с прошлым,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Добра со злом , возвышенного с пошлым,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завтра снова предстоит незримый бой :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Очередной опасный марш-бросок,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взглядами  невежества и 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лени,</a:t>
            </a:r>
            <a:endParaRPr lang="ru-RU" sz="17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мыс 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любви, добра 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вдохновенья –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бездн отчаянья на волосок….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зная 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сна, усталости 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боли,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Мы, по веленью сердца и души,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этим вы уж хороши . 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Живем жизнью нашей школы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70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Заголовок 2"/>
          <p:cNvSpPr txBox="1">
            <a:spLocks/>
          </p:cNvSpPr>
          <p:nvPr/>
        </p:nvSpPr>
        <p:spPr bwMode="auto">
          <a:xfrm>
            <a:off x="4324574" y="1295400"/>
            <a:ext cx="4800600" cy="4409738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усталость нас лишает сна,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Душа иных забот полна: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Экзамены, ремонт, проверки ,педсоветы.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 мы нужны и наши мудрые советы.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,часто забывая о себе,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Заботимся о тех , кто с нами рядом,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их и  труд во благо –</a:t>
            </a:r>
          </a:p>
          <a:p>
            <a:pPr marL="360000"/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Прекрасная для нас награда.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 –в масштабах школы….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 что там школы! Всей страны!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Герои наших дней ,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Бойцы 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могучей Армии Спасенья!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великого сраженья</a:t>
            </a:r>
          </a:p>
          <a:p>
            <a:r>
              <a:rPr lang="ru-RU" sz="17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наших подрастающих детей</a:t>
            </a:r>
            <a:r>
              <a:rPr lang="ru-RU" sz="1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endParaRPr lang="ru-RU" sz="1400" b="1" kern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Марина Ивановна </a:t>
            </a:r>
            <a:r>
              <a:rPr lang="ru-RU" sz="1400" kern="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Битюкова</a:t>
            </a:r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r"/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</a:t>
            </a:r>
          </a:p>
          <a:p>
            <a:pPr algn="r"/>
            <a:r>
              <a:rPr lang="ru-RU" sz="1400" kern="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№33»</a:t>
            </a:r>
            <a:endParaRPr lang="ru-RU" sz="1400" kern="0" dirty="0">
              <a:solidFill>
                <a:schemeClr val="bg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64574" r="952" b="1268"/>
          <a:stretch>
            <a:fillRect/>
          </a:stretch>
        </p:blipFill>
        <p:spPr>
          <a:xfrm>
            <a:off x="1295400" y="5347445"/>
            <a:ext cx="5517780" cy="1457661"/>
          </a:xfrm>
        </p:spPr>
      </p:pic>
      <p:sp>
        <p:nvSpPr>
          <p:cNvPr id="22" name="Заголовок 2"/>
          <p:cNvSpPr txBox="1">
            <a:spLocks/>
          </p:cNvSpPr>
          <p:nvPr/>
        </p:nvSpPr>
        <p:spPr bwMode="auto">
          <a:xfrm>
            <a:off x="152400" y="457200"/>
            <a:ext cx="6019800" cy="467062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Посвящение профессии…</a:t>
            </a:r>
            <a:endParaRPr 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34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2399" y="228600"/>
            <a:ext cx="5255449" cy="6477000"/>
          </a:xfrm>
          <a:solidFill>
            <a:schemeClr val="bg1">
              <a:alpha val="59000"/>
            </a:schemeClr>
          </a:solidFill>
        </p:spPr>
        <p:txBody>
          <a:bodyPr/>
          <a:lstStyle/>
          <a:p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школьников определяется в качестве одного из важнейших результатов образования, а сохранение и укрепление здоровья – в качестве приоритетного направления деятельности образовательного учреждения.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настоящее время образовательные учреждения призваны стать центрами здоровья, формирования культуры здоровья, внутренней потребности у учащихся и педагогов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гармоничного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как важнейшей человеческой ценности.</a:t>
            </a:r>
            <a:b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Должностная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 педагога-психолога:</a:t>
            </a:r>
            <a:b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«…Функции : основными направлениями  деятельности педагога-психолога являются :</a:t>
            </a:r>
            <a:b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Сохранения психического, соматического и социального благополучия обучающихся  в процессе воспитания и обучения в школе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Важнейшим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направлением психолого-педагогического сопровождения </a:t>
            </a:r>
            <a:r>
              <a:rPr lang="ru-RU" sz="1800" dirty="0" smtClean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развития 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учащихся является сохранение и укрепление здоровья детей. Комплексная технология психолого-педагогического сопровождения включает </a:t>
            </a:r>
            <a:r>
              <a:rPr lang="ru-RU" sz="1800" dirty="0" err="1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8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технологии.</a:t>
            </a:r>
            <a:endParaRPr lang="ru-RU" sz="1800" b="1" dirty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6248400" y="3714039"/>
            <a:ext cx="2665250" cy="2991561"/>
            <a:chOff x="5792950" y="3456358"/>
            <a:chExt cx="2665250" cy="2991561"/>
          </a:xfrm>
        </p:grpSpPr>
        <p:sp>
          <p:nvSpPr>
            <p:cNvPr id="2" name="Овал 1"/>
            <p:cNvSpPr/>
            <p:nvPr/>
          </p:nvSpPr>
          <p:spPr bwMode="auto">
            <a:xfrm>
              <a:off x="6477000" y="4422382"/>
              <a:ext cx="1188719" cy="1112519"/>
            </a:xfrm>
            <a:prstGeom prst="ellipse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ПСИХОЛОГ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792950" y="3486879"/>
              <a:ext cx="1066800" cy="492443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Мотивация ученика</a:t>
              </a:r>
              <a:endPara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391400" y="3456358"/>
              <a:ext cx="1066800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Ученик-учитель</a:t>
              </a:r>
              <a:endPara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391400" y="5955476"/>
              <a:ext cx="1066800" cy="492443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Ученик-класс</a:t>
              </a:r>
              <a:endPara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821681" y="5955475"/>
              <a:ext cx="1066800" cy="492443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rgbClr val="11111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Учитель-родитель</a:t>
              </a:r>
              <a:endParaRPr lang="ru-RU" sz="16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Прямая со стрелкой 8"/>
            <p:cNvCxnSpPr>
              <a:stCxn id="2" idx="5"/>
            </p:cNvCxnSpPr>
            <p:nvPr/>
          </p:nvCxnSpPr>
          <p:spPr bwMode="auto">
            <a:xfrm>
              <a:off x="7491635" y="5371976"/>
              <a:ext cx="509365" cy="583499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Прямая со стрелкой 11"/>
            <p:cNvCxnSpPr/>
            <p:nvPr/>
          </p:nvCxnSpPr>
          <p:spPr bwMode="auto">
            <a:xfrm flipV="1">
              <a:off x="7436972" y="3920345"/>
              <a:ext cx="509365" cy="583499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3" name="Прямая со стрелкой 12"/>
            <p:cNvCxnSpPr/>
            <p:nvPr/>
          </p:nvCxnSpPr>
          <p:spPr bwMode="auto">
            <a:xfrm flipH="1">
              <a:off x="6141719" y="5351989"/>
              <a:ext cx="509365" cy="583499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4" name="Прямая со стрелкой 13"/>
            <p:cNvCxnSpPr/>
            <p:nvPr/>
          </p:nvCxnSpPr>
          <p:spPr bwMode="auto">
            <a:xfrm flipH="1" flipV="1">
              <a:off x="6096000" y="3988501"/>
              <a:ext cx="509365" cy="583499"/>
            </a:xfrm>
            <a:prstGeom prst="straightConnector1">
              <a:avLst/>
            </a:prstGeom>
            <a:gradFill rotWithShape="1">
              <a:gsLst>
                <a:gs pos="0">
                  <a:schemeClr val="bg2">
                    <a:gamma/>
                    <a:tint val="26667"/>
                    <a:invGamma/>
                  </a:schemeClr>
                </a:gs>
                <a:gs pos="100000">
                  <a:schemeClr val="bg2">
                    <a:alpha val="14999"/>
                  </a:schemeClr>
                </a:gs>
              </a:gsLst>
              <a:lin ang="5400000" scaled="1"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" name="TextBox 10"/>
            <p:cNvSpPr txBox="1"/>
            <p:nvPr/>
          </p:nvSpPr>
          <p:spPr>
            <a:xfrm>
              <a:off x="5792950" y="4136204"/>
              <a:ext cx="105484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способствует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91400" y="4136204"/>
              <a:ext cx="9080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регулирует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96679" y="5458195"/>
              <a:ext cx="78284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помогает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91400" y="5505238"/>
              <a:ext cx="62023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влияет</a:t>
              </a:r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Заголовок 2"/>
          <p:cNvSpPr txBox="1">
            <a:spLocks/>
          </p:cNvSpPr>
          <p:nvPr/>
        </p:nvSpPr>
        <p:spPr bwMode="auto">
          <a:xfrm>
            <a:off x="5943601" y="1876744"/>
            <a:ext cx="3207394" cy="1478764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Психология у нас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Развивается сейчас,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психолога, друзья,</a:t>
            </a:r>
          </a:p>
          <a:p>
            <a:pPr algn="ctr"/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Нам прожить никак нельзя!</a:t>
            </a:r>
          </a:p>
          <a:p>
            <a:endParaRPr lang="ru-RU" sz="1800" b="1" kern="0" dirty="0">
              <a:solidFill>
                <a:srgbClr val="11111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" descr="http://detsad-kitty.ru/uploads/posts/2014-08/1408961000_1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988" y="375718"/>
            <a:ext cx="923925" cy="13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" descr="http://detsad-kitty.ru/uploads/posts/2014-08/1408960959_1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50090" y="626585"/>
            <a:ext cx="923925" cy="13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64574" r="952" b="1268"/>
          <a:stretch>
            <a:fillRect/>
          </a:stretch>
        </p:blipFill>
        <p:spPr>
          <a:xfrm>
            <a:off x="1965510" y="4724400"/>
            <a:ext cx="5517780" cy="1457661"/>
          </a:xfrm>
        </p:spPr>
      </p:pic>
      <p:sp>
        <p:nvSpPr>
          <p:cNvPr id="22" name="Заголовок 2"/>
          <p:cNvSpPr txBox="1">
            <a:spLocks/>
          </p:cNvSpPr>
          <p:nvPr/>
        </p:nvSpPr>
        <p:spPr bwMode="auto">
          <a:xfrm>
            <a:off x="1066800" y="2209800"/>
            <a:ext cx="7315200" cy="2286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  <a:extLst/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/>
            <a:r>
              <a:rPr lang="ru-RU" sz="5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5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28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6200" y="76200"/>
            <a:ext cx="8610600" cy="1371600"/>
          </a:xfrm>
        </p:spPr>
        <p:txBody>
          <a:bodyPr/>
          <a:lstStyle/>
          <a:p>
            <a:pPr algn="ctr">
              <a:defRPr/>
            </a:pP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социально-психологической адаптации</a:t>
            </a:r>
            <a:b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 1-х, 5-х,10-х классов</a:t>
            </a:r>
            <a:endParaRPr lang="ru-RU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7171" name="Объект 11"/>
          <p:cNvGraphicFramePr>
            <a:graphicFrameLocks noGrp="1"/>
          </p:cNvGraphicFramePr>
          <p:nvPr>
            <p:ph idx="1"/>
          </p:nvPr>
        </p:nvGraphicFramePr>
        <p:xfrm>
          <a:off x="25400" y="1549400"/>
          <a:ext cx="29210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9" name="Диаграмма" r:id="rId4" imgW="2926334" imgH="2694666" progId="Excel.Chart.8">
                  <p:embed/>
                </p:oleObj>
              </mc:Choice>
              <mc:Fallback>
                <p:oleObj name="Диаграмма" r:id="rId4" imgW="2926334" imgH="2694666" progId="Excel.Chart.8">
                  <p:embed/>
                  <p:pic>
                    <p:nvPicPr>
                      <p:cNvPr id="0" name="Объект 11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1549400"/>
                        <a:ext cx="2921000" cy="269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2" name="Объект 11"/>
          <p:cNvGraphicFramePr>
            <a:graphicFrameLocks/>
          </p:cNvGraphicFramePr>
          <p:nvPr/>
        </p:nvGraphicFramePr>
        <p:xfrm>
          <a:off x="101600" y="4187825"/>
          <a:ext cx="27686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0" name="Диаграмма" r:id="rId6" imgW="2773920" imgH="2694666" progId="Excel.Chart.8">
                  <p:embed/>
                </p:oleObj>
              </mc:Choice>
              <mc:Fallback>
                <p:oleObj name="Диаграмма" r:id="rId6" imgW="2773920" imgH="2694666" progId="Excel.Chart.8">
                  <p:embed/>
                  <p:pic>
                    <p:nvPicPr>
                      <p:cNvPr id="0" name="Объект 11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" y="4187825"/>
                        <a:ext cx="2768600" cy="269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3" name="Объект 11"/>
          <p:cNvGraphicFramePr>
            <a:graphicFrameLocks/>
          </p:cNvGraphicFramePr>
          <p:nvPr/>
        </p:nvGraphicFramePr>
        <p:xfrm>
          <a:off x="3073400" y="1549400"/>
          <a:ext cx="28448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1" name="Диаграмма" r:id="rId8" imgW="2847079" imgH="2694666" progId="Excel.Chart.8">
                  <p:embed/>
                </p:oleObj>
              </mc:Choice>
              <mc:Fallback>
                <p:oleObj name="Диаграмма" r:id="rId8" imgW="2847079" imgH="2694666" progId="Excel.Chart.8">
                  <p:embed/>
                  <p:pic>
                    <p:nvPicPr>
                      <p:cNvPr id="0" name="Объект 11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3400" y="1549400"/>
                        <a:ext cx="2844800" cy="269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4" name="Объект 11"/>
          <p:cNvGraphicFramePr>
            <a:graphicFrameLocks/>
          </p:cNvGraphicFramePr>
          <p:nvPr/>
        </p:nvGraphicFramePr>
        <p:xfrm>
          <a:off x="3149600" y="4368800"/>
          <a:ext cx="2921000" cy="2519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2" name="Диаграмма" r:id="rId10" imgW="2926334" imgH="2530059" progId="Excel.Chart.8">
                  <p:embed/>
                </p:oleObj>
              </mc:Choice>
              <mc:Fallback>
                <p:oleObj name="Диаграмма" r:id="rId10" imgW="2926334" imgH="2530059" progId="Excel.Chart.8">
                  <p:embed/>
                  <p:pic>
                    <p:nvPicPr>
                      <p:cNvPr id="0" name="Объект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9600" y="4368800"/>
                        <a:ext cx="2921000" cy="2519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Объект 11"/>
          <p:cNvGraphicFramePr>
            <a:graphicFrameLocks/>
          </p:cNvGraphicFramePr>
          <p:nvPr/>
        </p:nvGraphicFramePr>
        <p:xfrm>
          <a:off x="6121400" y="1549400"/>
          <a:ext cx="28448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3" name="Диаграмма" r:id="rId12" imgW="2847079" imgH="2694666" progId="Excel.Chart.8">
                  <p:embed/>
                </p:oleObj>
              </mc:Choice>
              <mc:Fallback>
                <p:oleObj name="Диаграмма" r:id="rId12" imgW="2847079" imgH="2694666" progId="Excel.Chart.8">
                  <p:embed/>
                  <p:pic>
                    <p:nvPicPr>
                      <p:cNvPr id="0" name="Объект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1549400"/>
                        <a:ext cx="2844800" cy="269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Объект 11"/>
          <p:cNvGraphicFramePr>
            <a:graphicFrameLocks/>
          </p:cNvGraphicFramePr>
          <p:nvPr/>
        </p:nvGraphicFramePr>
        <p:xfrm>
          <a:off x="6121400" y="4140200"/>
          <a:ext cx="2844800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14" name="Диаграмма" r:id="rId14" imgW="2847079" imgH="2694666" progId="Excel.Chart.8">
                  <p:embed/>
                </p:oleObj>
              </mc:Choice>
              <mc:Fallback>
                <p:oleObj name="Диаграмма" r:id="rId14" imgW="2847079" imgH="2694666" progId="Excel.Chart.8">
                  <p:embed/>
                  <p:pic>
                    <p:nvPicPr>
                      <p:cNvPr id="0" name="Объект 11"/>
                      <p:cNvPicPr>
                        <a:picLocks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1400" y="4140200"/>
                        <a:ext cx="2844800" cy="2692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5791200" y="1219200"/>
            <a:ext cx="3276600" cy="2362200"/>
          </a:xfrm>
        </p:spPr>
        <p:txBody>
          <a:bodyPr/>
          <a:lstStyle/>
          <a:p>
            <a:pPr algn="ctr">
              <a:defRPr/>
            </a:pP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тревожности</a:t>
            </a:r>
            <a:b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учащихся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8071338"/>
              </p:ext>
            </p:extLst>
          </p:nvPr>
        </p:nvGraphicFramePr>
        <p:xfrm>
          <a:off x="44116" y="304800"/>
          <a:ext cx="5747084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Объект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7072586"/>
              </p:ext>
            </p:extLst>
          </p:nvPr>
        </p:nvGraphicFramePr>
        <p:xfrm>
          <a:off x="3384884" y="3429000"/>
          <a:ext cx="5606716" cy="3276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Заголовок 2"/>
          <p:cNvSpPr txBox="1">
            <a:spLocks/>
          </p:cNvSpPr>
          <p:nvPr/>
        </p:nvSpPr>
        <p:spPr bwMode="auto">
          <a:xfrm>
            <a:off x="304800" y="5029200"/>
            <a:ext cx="3080084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defRPr/>
            </a:pPr>
            <a:r>
              <a:rPr lang="ru-RU" sz="2800" b="1" kern="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1-х, 5-х,10-х классов</a:t>
            </a:r>
            <a:endParaRPr lang="ru-RU" sz="28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228600" y="1981200"/>
            <a:ext cx="8534400" cy="4724400"/>
          </a:xfrm>
        </p:spPr>
        <p:txBody>
          <a:bodyPr/>
          <a:lstStyle/>
          <a:p>
            <a:pPr algn="just">
              <a:defRPr/>
            </a:pP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создании условий </a:t>
            </a:r>
            <a:r>
              <a:rPr lang="ru-RU" sz="250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здоровьесберегающего</a:t>
            </a: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обучения наблюдается положительная динамика уровня школьной  адаптации и 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тревожности обучающихся. В </a:t>
            </a: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результате анализа данных диагностических исследований выявлено улучшение психологического состояния у учащихся  в концу учебного года. Это свидетельствует о 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том, </a:t>
            </a: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технологии обучения  соответствуют возрастным и индивидуальным особенностям детей.  Применение данных технологий эффективно реализуется психологической службой и   направлено на 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500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условий </a:t>
            </a:r>
            <a:r>
              <a:rPr lang="ru-RU" sz="250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 и </a:t>
            </a:r>
            <a:r>
              <a:rPr lang="ru-RU" sz="25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воспитания.</a:t>
            </a:r>
            <a:endParaRPr lang="ru-RU" sz="2500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0" y="685800"/>
            <a:ext cx="7467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Microsoft Sans Serif" pitchFamily="34" charset="0"/>
              </a:defRPr>
            </a:lvl9pPr>
          </a:lstStyle>
          <a:p>
            <a:pPr algn="ctr">
              <a:defRPr/>
            </a:pPr>
            <a:r>
              <a:rPr lang="ru-RU" sz="35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результатов исследований</a:t>
            </a:r>
            <a:endParaRPr lang="ru-RU" sz="35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2401" y="5163440"/>
            <a:ext cx="4557089" cy="1542159"/>
          </a:xfrm>
        </p:spPr>
        <p:txBody>
          <a:bodyPr/>
          <a:lstStyle/>
          <a:p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 для укрепления и сохранения здоровья учащихся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52" y="416959"/>
            <a:ext cx="2792413" cy="185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2406701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70" y="219399"/>
            <a:ext cx="3079268" cy="2053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70" y="4696393"/>
            <a:ext cx="3079268" cy="19077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270" y="2417567"/>
            <a:ext cx="3079268" cy="2134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033" y="2585973"/>
            <a:ext cx="3446502" cy="22908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Рисунок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6" y="2187467"/>
            <a:ext cx="2159230" cy="1436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 rot="20780567">
            <a:off x="772148" y="1452262"/>
            <a:ext cx="1537087" cy="461665"/>
          </a:xfrm>
          <a:prstGeom prst="rect">
            <a:avLst/>
          </a:prstGeom>
          <a:solidFill>
            <a:srgbClr val="D8EE92">
              <a:alpha val="76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Тренинги</a:t>
            </a:r>
            <a:endParaRPr lang="ru-RU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55565" y="5494276"/>
            <a:ext cx="974947" cy="461665"/>
          </a:xfrm>
          <a:prstGeom prst="rect">
            <a:avLst/>
          </a:prstGeom>
          <a:solidFill>
            <a:srgbClr val="D8EE92"/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endParaRPr lang="ru-RU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1024950">
            <a:off x="4159287" y="3948088"/>
            <a:ext cx="3318537" cy="461665"/>
          </a:xfrm>
          <a:prstGeom prst="rect">
            <a:avLst/>
          </a:prstGeom>
          <a:solidFill>
            <a:srgbClr val="D8EE92">
              <a:alpha val="86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Развивающие занятия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rot="663773">
            <a:off x="4343553" y="186126"/>
            <a:ext cx="1196481" cy="461665"/>
          </a:xfrm>
          <a:prstGeom prst="rect">
            <a:avLst/>
          </a:prstGeom>
          <a:solidFill>
            <a:srgbClr val="D8EE92">
              <a:alpha val="85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Беседы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19496100">
            <a:off x="4012609" y="1817017"/>
            <a:ext cx="2328201" cy="461665"/>
          </a:xfrm>
          <a:prstGeom prst="rect">
            <a:avLst/>
          </a:prstGeom>
          <a:solidFill>
            <a:srgbClr val="D8EE92">
              <a:alpha val="84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Круглые столы</a:t>
            </a:r>
            <a:endParaRPr lang="ru-RU" b="1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0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212" y="5913840"/>
            <a:ext cx="4716018" cy="871538"/>
          </a:xfrm>
        </p:spPr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ИНДИВИДУАЛЬНАЯ РАБОТА</a:t>
            </a:r>
            <a:b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 ПЕРВОКЛАССНИКАМИ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Documents and Settings\Директор\Рабочий стол\выбрали ПСИХОЛОГИЯ\исследование будущих первоклашек\DSC002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66438" y="3290944"/>
            <a:ext cx="4130601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Documents and Settings\Директор\Рабочий стол\выбрали ПСИХОЛОГИЯ\исследование будущих первоклашек\DSC0019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399" y="113038"/>
            <a:ext cx="4239651" cy="296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7" descr="C:\Documents and Settings\Директор\Рабочий стол\выбрали ПСИХОЛОГИЯ\исследование будущих первоклашек\DSC0019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3038"/>
            <a:ext cx="4425039" cy="2963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0" name="Picture 4" descr="C:\Documents and Settings\Директор\Рабочий стол\выбрали ПСИХОЛОГИЯ\исследование будущих первоклашек\DSC0029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172" y="3276600"/>
            <a:ext cx="2990850" cy="25959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http://detsad-kitty.ru/uploads/posts/2014-08/1408961000_1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38" y="3500366"/>
            <a:ext cx="923925" cy="13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detsad-kitty.ru/uploads/posts/2014-08/1408960959_1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0867" y="4375498"/>
            <a:ext cx="923925" cy="13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08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detsad-kitty.ru/uploads/posts/2014-08/1408961000_1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1939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4" descr="http://detsad-kitty.ru/uploads/posts/2014-08/1408960959_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352800"/>
            <a:ext cx="19399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2" descr="https://www.litres.ru/static/bookimages/17/63/59/17635925.bin.dir/17635925.cover_max1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63" y="76200"/>
            <a:ext cx="1109662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2" name="Picture 4" descr="https://pda.litres.ru/static/bookimages/17/63/64/17636457.bin.dir/17636457.cover_max1500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52413"/>
            <a:ext cx="1238250" cy="1785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3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32"/>
          <a:stretch>
            <a:fillRect/>
          </a:stretch>
        </p:blipFill>
        <p:spPr bwMode="auto">
          <a:xfrm>
            <a:off x="4446588" y="4724400"/>
            <a:ext cx="4567237" cy="18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4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3" r="33386"/>
          <a:stretch>
            <a:fillRect/>
          </a:stretch>
        </p:blipFill>
        <p:spPr bwMode="auto">
          <a:xfrm>
            <a:off x="3311525" y="1660525"/>
            <a:ext cx="1909763" cy="2987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5" name="Рисунок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724400"/>
            <a:ext cx="2540000" cy="1817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6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2211388"/>
            <a:ext cx="3663950" cy="2436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7" name="Рисунок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66"/>
          <a:stretch>
            <a:fillRect/>
          </a:stretch>
        </p:blipFill>
        <p:spPr bwMode="auto">
          <a:xfrm>
            <a:off x="4192587" y="210344"/>
            <a:ext cx="2260600" cy="2162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8" name="Рисунок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r="11667"/>
          <a:stretch>
            <a:fillRect/>
          </a:stretch>
        </p:blipFill>
        <p:spPr bwMode="auto">
          <a:xfrm>
            <a:off x="1846263" y="2763838"/>
            <a:ext cx="1357312" cy="1866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09" name="Рисунок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" r="60001"/>
          <a:stretch>
            <a:fillRect/>
          </a:stretch>
        </p:blipFill>
        <p:spPr bwMode="auto">
          <a:xfrm>
            <a:off x="1858963" y="455613"/>
            <a:ext cx="1265237" cy="2241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9710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36214" r="64166"/>
          <a:stretch>
            <a:fillRect/>
          </a:stretch>
        </p:blipFill>
        <p:spPr bwMode="auto">
          <a:xfrm>
            <a:off x="3222625" y="658813"/>
            <a:ext cx="1077913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52400" y="5345582"/>
            <a:ext cx="4557089" cy="1542159"/>
          </a:xfrm>
        </p:spPr>
        <p:txBody>
          <a:bodyPr/>
          <a:lstStyle/>
          <a:p>
            <a:r>
              <a:rPr lang="ru-RU" sz="25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формы работы для укрепления и сохранения здоровья учащихся</a:t>
            </a:r>
            <a:endParaRPr lang="ru-RU" sz="2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16" y="152656"/>
            <a:ext cx="4589173" cy="28391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04"/>
          <a:stretch/>
        </p:blipFill>
        <p:spPr>
          <a:xfrm>
            <a:off x="120316" y="3218107"/>
            <a:ext cx="4589173" cy="2192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 rot="20651565">
            <a:off x="857757" y="2827152"/>
            <a:ext cx="3146374" cy="461665"/>
          </a:xfrm>
          <a:prstGeom prst="rect">
            <a:avLst/>
          </a:prstGeom>
          <a:solidFill>
            <a:srgbClr val="D8EE92">
              <a:alpha val="86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Динамические паузы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252" y="152656"/>
            <a:ext cx="3944339" cy="2742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9E03C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9"/>
          <a:stretch/>
        </p:blipFill>
        <p:spPr>
          <a:xfrm>
            <a:off x="5049253" y="3124200"/>
            <a:ext cx="396439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 rot="1217898">
            <a:off x="5937599" y="2987274"/>
            <a:ext cx="2772169" cy="461665"/>
          </a:xfrm>
          <a:prstGeom prst="rect">
            <a:avLst/>
          </a:prstGeom>
          <a:solidFill>
            <a:srgbClr val="D8EE92">
              <a:alpha val="86000"/>
            </a:srgbClr>
          </a:solidFill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Физкультминутки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37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-24">
  <a:themeElements>
    <a:clrScheme name="">
      <a:dk1>
        <a:srgbClr val="808080"/>
      </a:dk1>
      <a:lt1>
        <a:srgbClr val="FFFFFF"/>
      </a:lt1>
      <a:dk2>
        <a:srgbClr val="808080"/>
      </a:dk2>
      <a:lt2>
        <a:srgbClr val="167EDC"/>
      </a:lt2>
      <a:accent1>
        <a:srgbClr val="2DC010"/>
      </a:accent1>
      <a:accent2>
        <a:srgbClr val="EE0077"/>
      </a:accent2>
      <a:accent3>
        <a:srgbClr val="FFFFFF"/>
      </a:accent3>
      <a:accent4>
        <a:srgbClr val="6C6C6C"/>
      </a:accent4>
      <a:accent5>
        <a:srgbClr val="ADDCAA"/>
      </a:accent5>
      <a:accent6>
        <a:srgbClr val="D8006B"/>
      </a:accent6>
      <a:hlink>
        <a:srgbClr val="FDA609"/>
      </a:hlink>
      <a:folHlink>
        <a:srgbClr val="808080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FBB240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FE564C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BB2A32"/>
        </a:lt2>
        <a:accent1>
          <a:srgbClr val="FFC842"/>
        </a:accent1>
        <a:accent2>
          <a:srgbClr val="FED06E"/>
        </a:accent2>
        <a:accent3>
          <a:srgbClr val="FFFFFF"/>
        </a:accent3>
        <a:accent4>
          <a:srgbClr val="404040"/>
        </a:accent4>
        <a:accent5>
          <a:srgbClr val="FFE0B0"/>
        </a:accent5>
        <a:accent6>
          <a:srgbClr val="E6BC63"/>
        </a:accent6>
        <a:hlink>
          <a:srgbClr val="FDDB9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84A25"/>
        </a:lt2>
        <a:accent1>
          <a:srgbClr val="ED6A24"/>
        </a:accent1>
        <a:accent2>
          <a:srgbClr val="F99E1C"/>
        </a:accent2>
        <a:accent3>
          <a:srgbClr val="FFFFFF"/>
        </a:accent3>
        <a:accent4>
          <a:srgbClr val="404040"/>
        </a:accent4>
        <a:accent5>
          <a:srgbClr val="F4B9AC"/>
        </a:accent5>
        <a:accent6>
          <a:srgbClr val="E28F18"/>
        </a:accent6>
        <a:hlink>
          <a:srgbClr val="F1B545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B92D14"/>
        </a:lt2>
        <a:accent1>
          <a:srgbClr val="D34E13"/>
        </a:accent1>
        <a:accent2>
          <a:srgbClr val="DC9009"/>
        </a:accent2>
        <a:accent3>
          <a:srgbClr val="FFFFFF"/>
        </a:accent3>
        <a:accent4>
          <a:srgbClr val="404040"/>
        </a:accent4>
        <a:accent5>
          <a:srgbClr val="E6B2AA"/>
        </a:accent5>
        <a:accent6>
          <a:srgbClr val="C78207"/>
        </a:accent6>
        <a:hlink>
          <a:srgbClr val="EEC63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AE6310"/>
        </a:lt2>
        <a:accent1>
          <a:srgbClr val="E79613"/>
        </a:accent1>
        <a:accent2>
          <a:srgbClr val="E1720D"/>
        </a:accent2>
        <a:accent3>
          <a:srgbClr val="FFFFFF"/>
        </a:accent3>
        <a:accent4>
          <a:srgbClr val="404040"/>
        </a:accent4>
        <a:accent5>
          <a:srgbClr val="F1C9AA"/>
        </a:accent5>
        <a:accent6>
          <a:srgbClr val="CC670B"/>
        </a:accent6>
        <a:hlink>
          <a:srgbClr val="C6470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AF5612"/>
        </a:lt2>
        <a:accent1>
          <a:srgbClr val="CB882F"/>
        </a:accent1>
        <a:accent2>
          <a:srgbClr val="E7C432"/>
        </a:accent2>
        <a:accent3>
          <a:srgbClr val="FFFFFF"/>
        </a:accent3>
        <a:accent4>
          <a:srgbClr val="404040"/>
        </a:accent4>
        <a:accent5>
          <a:srgbClr val="E2C3AD"/>
        </a:accent5>
        <a:accent6>
          <a:srgbClr val="D1B12C"/>
        </a:accent6>
        <a:hlink>
          <a:srgbClr val="EECA3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9A5E40"/>
        </a:lt2>
        <a:accent1>
          <a:srgbClr val="AE7750"/>
        </a:accent1>
        <a:accent2>
          <a:srgbClr val="C08D60"/>
        </a:accent2>
        <a:accent3>
          <a:srgbClr val="FFFFFF"/>
        </a:accent3>
        <a:accent4>
          <a:srgbClr val="404040"/>
        </a:accent4>
        <a:accent5>
          <a:srgbClr val="D3BDB3"/>
        </a:accent5>
        <a:accent6>
          <a:srgbClr val="AE7F56"/>
        </a:accent6>
        <a:hlink>
          <a:srgbClr val="CCA47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D1BB77"/>
        </a:lt2>
        <a:accent1>
          <a:srgbClr val="DBBA87"/>
        </a:accent1>
        <a:accent2>
          <a:srgbClr val="E0B265"/>
        </a:accent2>
        <a:accent3>
          <a:srgbClr val="FFFFFF"/>
        </a:accent3>
        <a:accent4>
          <a:srgbClr val="404040"/>
        </a:accent4>
        <a:accent5>
          <a:srgbClr val="EAD9C3"/>
        </a:accent5>
        <a:accent6>
          <a:srgbClr val="CBA15B"/>
        </a:accent6>
        <a:hlink>
          <a:srgbClr val="E9C27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404040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D3D3D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4">
        <a:dk1>
          <a:srgbClr val="FFFFFF"/>
        </a:dk1>
        <a:lt1>
          <a:srgbClr val="FFFFFF"/>
        </a:lt1>
        <a:dk2>
          <a:srgbClr val="FFFFFF"/>
        </a:dk2>
        <a:lt2>
          <a:srgbClr val="45762A"/>
        </a:lt2>
        <a:accent1>
          <a:srgbClr val="42934C"/>
        </a:accent1>
        <a:accent2>
          <a:srgbClr val="34B66A"/>
        </a:accent2>
        <a:accent3>
          <a:srgbClr val="FFFFFF"/>
        </a:accent3>
        <a:accent4>
          <a:srgbClr val="DADADA"/>
        </a:accent4>
        <a:accent5>
          <a:srgbClr val="B0C8B2"/>
        </a:accent5>
        <a:accent6>
          <a:srgbClr val="2EA55F"/>
        </a:accent6>
        <a:hlink>
          <a:srgbClr val="34C8D1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5">
        <a:dk1>
          <a:srgbClr val="FFFFFF"/>
        </a:dk1>
        <a:lt1>
          <a:srgbClr val="FFFFFF"/>
        </a:lt1>
        <a:dk2>
          <a:srgbClr val="FFFFFF"/>
        </a:dk2>
        <a:lt2>
          <a:srgbClr val="55A6FE"/>
        </a:lt2>
        <a:accent1>
          <a:srgbClr val="71BBFF"/>
        </a:accent1>
        <a:accent2>
          <a:srgbClr val="74CCFF"/>
        </a:accent2>
        <a:accent3>
          <a:srgbClr val="FFFFFF"/>
        </a:accent3>
        <a:accent4>
          <a:srgbClr val="DADADA"/>
        </a:accent4>
        <a:accent5>
          <a:srgbClr val="BBDAFF"/>
        </a:accent5>
        <a:accent6>
          <a:srgbClr val="68B9E7"/>
        </a:accent6>
        <a:hlink>
          <a:srgbClr val="94D8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6">
        <a:dk1>
          <a:srgbClr val="FFFFFF"/>
        </a:dk1>
        <a:lt1>
          <a:srgbClr val="FFFFFF"/>
        </a:lt1>
        <a:dk2>
          <a:srgbClr val="FFFFFF"/>
        </a:dk2>
        <a:lt2>
          <a:srgbClr val="4BA1FF"/>
        </a:lt2>
        <a:accent1>
          <a:srgbClr val="5DB2FF"/>
        </a:accent1>
        <a:accent2>
          <a:srgbClr val="65C8FF"/>
        </a:accent2>
        <a:accent3>
          <a:srgbClr val="FFFFFF"/>
        </a:accent3>
        <a:accent4>
          <a:srgbClr val="DADADA"/>
        </a:accent4>
        <a:accent5>
          <a:srgbClr val="B6D5FF"/>
        </a:accent5>
        <a:accent6>
          <a:srgbClr val="5BB5E7"/>
        </a:accent6>
        <a:hlink>
          <a:srgbClr val="87E1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883</Words>
  <Application>Microsoft Office PowerPoint</Application>
  <PresentationFormat>Экран (4:3)</PresentationFormat>
  <Paragraphs>285</Paragraphs>
  <Slides>20</Slides>
  <Notes>14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7" baseType="lpstr">
      <vt:lpstr>Arial</vt:lpstr>
      <vt:lpstr>Comic Sans MS</vt:lpstr>
      <vt:lpstr>Microsoft Sans Serif</vt:lpstr>
      <vt:lpstr>Times New Roman</vt:lpstr>
      <vt:lpstr>Wingdings 3</vt:lpstr>
      <vt:lpstr>powerpoint-template-24</vt:lpstr>
      <vt:lpstr>Диаграмма</vt:lpstr>
      <vt:lpstr>«Психологическое здоровье – путь к совершенству»</vt:lpstr>
      <vt:lpstr>Здоровье школьников определяется в качестве одного из важнейших результатов образования, а сохранение и укрепление здоровья – в качестве приоритетного направления деятельности образовательного учреждения. В настоящее время образовательные учреждения призваны стать центрами здоровья, формирования культуры здоровья, внутренней потребности у учащихся и педагогов , гармоничного здоровья как важнейшей человеческой ценности.  Должностная инструкция педагога-психолога: «…Функции : основными направлениями  деятельности педагога-психолога являются : Сохранения психического, соматического и социального благополучия обучающихся  в процессе воспитания и обучения в школе».  Важнейшим направлением психолого-педагогического сопровождения и развития учащихся является сохранение и укрепление здоровья детей. Комплексная технология психолого-педагогического сопровождения включает здоровьесберегающие  технологии.</vt:lpstr>
      <vt:lpstr>Уровень социально-психологической адаптации учащихся 1-х, 5-х,10-х классов</vt:lpstr>
      <vt:lpstr>Уровень тревожности учащихся </vt:lpstr>
      <vt:lpstr>При создании условий здоровьесберегающего обучения наблюдается положительная динамика уровня школьной  адаптации и тревожности обучающихся. В результате анализа данных диагностических исследований выявлено улучшение психологического состояния у учащихся  в концу учебного года. Это свидетельствует о том, что технологии обучения  соответствуют возрастным и индивидуальным особенностям детей.  Применение данных технологий эффективно реализуется психологической службой и   направлено на формирование здоровьесберегающих условий обучения и воспитания.</vt:lpstr>
      <vt:lpstr>Методы и формы работы для укрепления и сохранения здоровья учащихся</vt:lpstr>
      <vt:lpstr>ИНДИВИДУАЛЬНАЯ РАБОТА  С ПЕРВОКЛАССНИКАМИ</vt:lpstr>
      <vt:lpstr>Презентация PowerPoint</vt:lpstr>
      <vt:lpstr>Методы и формы работы для укрепления и сохранения здоровья учащихся</vt:lpstr>
      <vt:lpstr>Создание здоровьесберегающей образовательной среды. Кабинет психологической разгрузки</vt:lpstr>
      <vt:lpstr>  </vt:lpstr>
      <vt:lpstr>Презентация PowerPoint</vt:lpstr>
      <vt:lpstr>Презентация PowerPoint</vt:lpstr>
      <vt:lpstr>Участие в реализации целевой программы школы «Здоровое поколение»</vt:lpstr>
      <vt:lpstr>Победители в конкурсе «Самый здоровый класс» в 2017-2018 учебном году 5 А класс</vt:lpstr>
      <vt:lpstr>Презентация PowerPoint</vt:lpstr>
      <vt:lpstr>Реализация общешкольного конкурса «Самый здоровый класс» в рамках целевой программы  «Здоровое поколение»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Программа «Здоровое поколение»</dc:title>
  <dc:creator>user1</dc:creator>
  <cp:lastModifiedBy>User</cp:lastModifiedBy>
  <cp:revision>37</cp:revision>
  <dcterms:created xsi:type="dcterms:W3CDTF">2018-09-13T09:28:12Z</dcterms:created>
  <dcterms:modified xsi:type="dcterms:W3CDTF">2018-09-17T10:45:47Z</dcterms:modified>
</cp:coreProperties>
</file>